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changesInfos/changesInfo1.xml" ContentType="application/vnd.ms-powerpoint.changesinfo+xml"/>
  <Override PartName="/ppt/revisionInfo.xml" ContentType="application/vnd.ms-powerpoint.revisioninfo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sldIdLst>
    <p:sldId id="256" r:id="rId4"/>
    <p:sldId id="310" r:id="rId5"/>
    <p:sldId id="311" r:id="rId6"/>
    <p:sldId id="312" r:id="rId7"/>
    <p:sldId id="313" r:id="rId8"/>
    <p:sldId id="314" r:id="rId9"/>
    <p:sldId id="315" r:id="rId10"/>
    <p:sldId id="316" r:id="rId11"/>
    <p:sldId id="317" r:id="rId12"/>
    <p:sldId id="318" r:id="rId13"/>
    <p:sldId id="319" r:id="rId14"/>
    <p:sldId id="320" r:id="rId15"/>
    <p:sldId id="321" r:id="rId16"/>
    <p:sldId id="328" r:id="rId17"/>
    <p:sldId id="329" r:id="rId18"/>
    <p:sldId id="332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A9D8EA-4A61-4F67-AC07-22A41161ECD7}" v="3" dt="2023-11-21T01:08:40.0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customXml" Target="../customXml/item3.xml"/><Relationship Id="rId3" Type="http://schemas.openxmlformats.org/officeDocument/2006/relationships/slideMaster" Target="slideMasters/slideMaster1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IA RUCKER DE BASSI" userId="S::patricia.bassi@utp.br::7d9bddd4-6077-4615-b817-a12efdc89b7f" providerId="AD" clId="Web-{8AA9D8EA-4A61-4F67-AC07-22A41161ECD7}"/>
    <pc:docChg chg="modSld">
      <pc:chgData name="PATRICIA RUCKER DE BASSI" userId="S::patricia.bassi@utp.br::7d9bddd4-6077-4615-b817-a12efdc89b7f" providerId="AD" clId="Web-{8AA9D8EA-4A61-4F67-AC07-22A41161ECD7}" dt="2023-11-21T01:08:40.091" v="2" actId="20577"/>
      <pc:docMkLst>
        <pc:docMk/>
      </pc:docMkLst>
      <pc:sldChg chg="modSp">
        <pc:chgData name="PATRICIA RUCKER DE BASSI" userId="S::patricia.bassi@utp.br::7d9bddd4-6077-4615-b817-a12efdc89b7f" providerId="AD" clId="Web-{8AA9D8EA-4A61-4F67-AC07-22A41161ECD7}" dt="2023-11-21T01:08:40.091" v="2" actId="20577"/>
        <pc:sldMkLst>
          <pc:docMk/>
          <pc:sldMk cId="4093606704" sldId="332"/>
        </pc:sldMkLst>
        <pc:spChg chg="mod">
          <ac:chgData name="PATRICIA RUCKER DE BASSI" userId="S::patricia.bassi@utp.br::7d9bddd4-6077-4615-b817-a12efdc89b7f" providerId="AD" clId="Web-{8AA9D8EA-4A61-4F67-AC07-22A41161ECD7}" dt="2023-11-21T01:08:40.091" v="2" actId="20577"/>
          <ac:spMkLst>
            <pc:docMk/>
            <pc:sldMk cId="4093606704" sldId="332"/>
            <ac:spMk id="3" creationId="{E779F440-96F3-4B83-B9A5-ACEEBA381B84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4C8553-4F1A-4536-A7A9-942928004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BF91463-1EFA-484C-B7C0-41B34ECCE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04EDD63-9CA8-45E5-939C-A06B15187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22D94E6-967D-49F2-8714-2269E0C76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D22EB84-0222-4FB4-A5AC-DDA8525F9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72505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E472F9-AC0E-43D0-8AB7-90C58752F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1DC4BA3-F0F5-4695-A878-EA61F8715A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D7610BF-C8C7-4A8A-9B09-D93663A29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F0D4B44-5ED0-4C06-9DC4-D3D4B30C9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630091-C612-46C2-B18D-81A05509F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6047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5F0617A-7505-4C3E-A2B4-E8906ACD1C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C3BF11C-3875-4243-8716-7DA8471C5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AD3884-5BBB-4ABA-AD34-FBC45AC3F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B516C0-0060-4B14-9DEC-FE697C22D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941163-1A94-43A6-82D2-BDE910C78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4262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D41CBB-6CBA-4253-B68C-4C1D0559A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D3ED97-6B7D-4D9A-B911-A5E1F99F5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2536D44-E306-4ACF-93DB-C431C2071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687762-27CE-4A03-9AB3-0F0C75752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8C2C8C-AEA9-498B-80FB-50721E83E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5689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ADE67D-067E-4DD4-B843-D6E5E4EEF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C0756E1-53C4-4ED5-84F9-219E8F3F0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F51066-4F79-4D39-9E44-D3D6592B0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A8BEF2-32C9-423E-8DE7-36B695692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E84540-F8E9-4660-B00A-620099F3F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12467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699D06-912D-49F7-8EA2-AC2ABC89A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37E8075-857E-4BF9-B21C-E8E9696A2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F5718DD-C3A8-4562-A08B-1434596E9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390DAC6-6DE8-4EF6-B3E6-8922BFA38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10C3EA6-AC8F-461E-B223-B1151B143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BED7786-8C5D-4BFE-B907-DA2E60E0D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5887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F365E5-A5E5-42F9-B76A-AD395FFBA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45FE8EC-8988-46BD-A5F2-FC9E817C8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2B6EEB6-FDAF-4F0D-88D9-AF250779B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8082271-AF5A-4039-91B4-B2AD21361A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37EAE61-48F5-45FC-A009-798F565B66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51C5498-5CDD-47A0-8E7A-9ADAA908A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C5B9905-A91F-463C-B77B-2A98A285C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80AF155-CE12-47FE-9E5B-238B695F8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03108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B57493-58C4-447C-937C-B9F28B945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1639879-DC10-466C-AC30-E55986E4F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6346A2C-C2ED-4E7F-8F00-0F8B23249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A31EF36-F4C3-4D1D-BD4B-7815CE75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08146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F0954BB-DCB0-4406-B111-DCBD57D66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1813B59-67F9-4D4F-9A8B-06134057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060E79D-8214-4DC0-ADAE-98B6C45C5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27739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3AD3D4-82E2-4DD2-BD7C-494182AA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99E9B9-27A1-44CF-A2B8-373FB10BF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1ACE8F0-888C-4527-B3B3-D03B19151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9F884AC-7903-40F2-973B-B679790EE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F475BBA-6BB2-42FD-B998-A421020A5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75977DF-9174-4751-B002-817E27999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23189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5C3B9-F0A3-4B5E-B9D5-9C5FD6CB4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416252E-00A1-4F8C-8032-3D44A9E5FE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C04A63-180B-43B3-AE52-CBAFEBCDDC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65AA6FA-E242-4046-8C5C-C20F2CADF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4C8A2CD-6EE3-4C4F-91C8-A6E86A1FD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75A4B5E-33BB-42A0-AAB5-62A874531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9200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73076BD-D600-4CC7-9E42-18B57F6C9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EA168C0-0988-473B-BF1A-B205A5749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3703C7-EC8D-4F50-980F-788D6BF17F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A991D-4604-4B65-A74D-0E16D3522CAE}" type="datetimeFigureOut">
              <a:rPr lang="pt-BR" smtClean="0"/>
              <a:t>20/11/2023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9A9F7C2-A2FA-4D7F-9BDC-0DB84A6E22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16C1A42-BFD3-4BD6-BF59-AC82DE2B01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99333F-6FAF-42EA-BC06-7FE1D8427DF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5742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pterra.com.br/" TargetMode="External"/><Relationship Id="rId2" Type="http://schemas.openxmlformats.org/officeDocument/2006/relationships/hyperlink" Target="https://escritoriodeprojetos.com.br/gerenciamento-do-cronograma-do-projeto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70E9A6F-21FE-46D5-9F1B-6773095D56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Autofit/>
          </a:bodyPr>
          <a:lstStyle/>
          <a:p>
            <a:r>
              <a:rPr lang="pt-BR" sz="4800" dirty="0">
                <a:solidFill>
                  <a:srgbClr val="FFFFFF"/>
                </a:solidFill>
              </a:rPr>
              <a:t>Gerenciamento de Tempo</a:t>
            </a:r>
            <a:br>
              <a:rPr lang="pt-BR" sz="4800" dirty="0">
                <a:solidFill>
                  <a:srgbClr val="FFFFFF"/>
                </a:solidFill>
              </a:rPr>
            </a:br>
            <a:r>
              <a:rPr lang="pt-BR" sz="4800" dirty="0">
                <a:solidFill>
                  <a:srgbClr val="FFFFFF"/>
                </a:solidFill>
              </a:rPr>
              <a:t>PMBok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E297983-2F39-4511-823F-CA89641D3F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3403" y="4292432"/>
            <a:ext cx="6105194" cy="682079"/>
          </a:xfrm>
        </p:spPr>
        <p:txBody>
          <a:bodyPr>
            <a:normAutofit fontScale="62500" lnSpcReduction="20000"/>
          </a:bodyPr>
          <a:lstStyle/>
          <a:p>
            <a:endParaRPr lang="pt-BR" sz="800" dirty="0">
              <a:solidFill>
                <a:srgbClr val="FFFFFF"/>
              </a:solidFill>
            </a:endParaRPr>
          </a:p>
          <a:p>
            <a:endParaRPr lang="pt-BR" sz="800" dirty="0">
              <a:solidFill>
                <a:srgbClr val="FFFFFF"/>
              </a:solidFill>
            </a:endParaRPr>
          </a:p>
          <a:p>
            <a:r>
              <a:rPr lang="pt-BR" sz="2800" dirty="0">
                <a:solidFill>
                  <a:srgbClr val="FFFFFF"/>
                </a:solidFill>
              </a:rPr>
              <a:t>Profa. Patricia Rucker de Bassi</a:t>
            </a:r>
          </a:p>
        </p:txBody>
      </p:sp>
    </p:spTree>
    <p:extLst>
      <p:ext uri="{BB962C8B-B14F-4D97-AF65-F5344CB8AC3E}">
        <p14:creationId xmlns:p14="http://schemas.microsoft.com/office/powerpoint/2010/main" val="3144642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Gerenciamento de tempo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PERT – </a:t>
            </a:r>
            <a:r>
              <a:rPr lang="pt-BR" i="1" dirty="0"/>
              <a:t>Program Evaluation and Review Technique</a:t>
            </a:r>
          </a:p>
          <a:p>
            <a:pPr lvl="1"/>
            <a:r>
              <a:rPr lang="pt-BR" dirty="0"/>
              <a:t>Desenvolvido pela consultoria Booz Allen para a Marinha dos USA no programa Polaris (+ de 10.000 empresas envolvidas)</a:t>
            </a:r>
          </a:p>
          <a:p>
            <a:pPr lvl="1"/>
            <a:r>
              <a:rPr lang="pt-BR" dirty="0"/>
              <a:t>O método reduziu de 5 para 3 anos o tempo do projeto</a:t>
            </a:r>
          </a:p>
          <a:p>
            <a:r>
              <a:rPr lang="pt-BR" dirty="0"/>
              <a:t>CPM – </a:t>
            </a:r>
            <a:r>
              <a:rPr lang="pt-BR" i="1" dirty="0"/>
              <a:t>Critical Path Method</a:t>
            </a:r>
          </a:p>
          <a:p>
            <a:pPr lvl="1"/>
            <a:r>
              <a:rPr lang="pt-BR" dirty="0"/>
              <a:t>Desenvolvido pela consultoria Dupont e Univac</a:t>
            </a:r>
          </a:p>
          <a:p>
            <a:pPr lvl="1"/>
            <a:r>
              <a:rPr lang="pt-BR" dirty="0"/>
              <a:t>Mais ou menos na mesma época que o PERT ( 1957/1958)</a:t>
            </a:r>
          </a:p>
          <a:p>
            <a:pPr lvl="1"/>
            <a:r>
              <a:rPr lang="pt-BR" dirty="0"/>
              <a:t>Muito semelhante ao PERT:</a:t>
            </a:r>
          </a:p>
          <a:p>
            <a:pPr lvl="2"/>
            <a:r>
              <a:rPr lang="pt-BR" dirty="0"/>
              <a:t>PERT – esquemas probabilísticos</a:t>
            </a:r>
          </a:p>
          <a:p>
            <a:pPr lvl="2"/>
            <a:r>
              <a:rPr lang="pt-BR" dirty="0"/>
              <a:t>CPM – esquemas determinísticos</a:t>
            </a:r>
          </a:p>
          <a:p>
            <a:r>
              <a:rPr lang="pt-BR" dirty="0"/>
              <a:t>Hoje se chama PERT/CPM</a:t>
            </a:r>
          </a:p>
          <a:p>
            <a:pPr lvl="2"/>
            <a:endParaRPr lang="pt-BR" dirty="0"/>
          </a:p>
          <a:p>
            <a:pPr lvl="2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39505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dirty="0"/>
              <a:t>Gerenciamento de tempo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lvl="2"/>
            <a:endParaRPr lang="pt-BR" dirty="0"/>
          </a:p>
          <a:p>
            <a:pPr lvl="2"/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577" y="1516036"/>
            <a:ext cx="6642846" cy="466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78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Gerenciamento de tempo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Cronograma detalhado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245" y="1242230"/>
            <a:ext cx="7093974" cy="541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515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Gerenciamento de tempo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Cronograma de marcos do projeto</a:t>
            </a:r>
          </a:p>
          <a:p>
            <a:endParaRPr lang="pt-BR" dirty="0"/>
          </a:p>
          <a:p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941" y="3062689"/>
            <a:ext cx="7234518" cy="2195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868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Gerenciamento de Tempo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 dirty="0"/>
          </a:p>
          <a:p>
            <a:endParaRPr lang="pt-BR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019800" y="1825625"/>
            <a:ext cx="5181600" cy="3826412"/>
          </a:xfrm>
          <a:prstGeom prst="rect">
            <a:avLst/>
          </a:prstGeom>
        </p:spPr>
      </p:pic>
      <p:pic>
        <p:nvPicPr>
          <p:cNvPr id="4" name="podcast ricardo_vargas_gerenciamentodetempoemprojetos_p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27583" y="30314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699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6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B3477F-EFA7-4B0D-A7A8-E6ADC1A6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Links interessantes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102FF4BB-640E-4209-99A5-87ADD17CF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hlinkClick r:id="rId2"/>
              </a:rPr>
              <a:t>https://escritoriodeprojetos.com.br/gerenciamento-do-cronograma-do-projeto</a:t>
            </a:r>
            <a:endParaRPr lang="pt-BR" dirty="0"/>
          </a:p>
          <a:p>
            <a:r>
              <a:rPr lang="pt-BR" dirty="0">
                <a:hlinkClick r:id="rId3"/>
              </a:rPr>
              <a:t>https://www.capterra.com.br/</a:t>
            </a:r>
            <a:r>
              <a:rPr lang="pt-BR" dirty="0"/>
              <a:t>  </a:t>
            </a:r>
            <a:r>
              <a:rPr lang="pt-BR" dirty="0">
                <a:sym typeface="Wingdings" panose="05000000000000000000" pitchFamily="2" charset="2"/>
              </a:rPr>
              <a:t> ferramenta de busca de software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19090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31867B-7D2F-45C4-B497-C593D51A3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490" y="365125"/>
            <a:ext cx="10747310" cy="1325563"/>
          </a:xfrm>
        </p:spPr>
        <p:txBody>
          <a:bodyPr/>
          <a:lstStyle/>
          <a:p>
            <a:r>
              <a:rPr lang="pt-BR" u="sng" dirty="0"/>
              <a:t>Etapa 2 Estudo Dirigido – Futuro Profissional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79F440-96F3-4B83-B9A5-ACEEBA381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/>
              <a:t>Dentro do seu Projeto de Futuro Profissional</a:t>
            </a:r>
          </a:p>
          <a:p>
            <a:pPr lvl="1"/>
            <a:r>
              <a:rPr lang="pt-BR" dirty="0"/>
              <a:t>Descrever o objetivo do seu Futuro Profissional</a:t>
            </a:r>
          </a:p>
          <a:p>
            <a:pPr lvl="1"/>
            <a:r>
              <a:rPr lang="pt-BR" dirty="0"/>
              <a:t>Descrever as atividades do seu projeto (WBS)</a:t>
            </a:r>
          </a:p>
          <a:p>
            <a:pPr lvl="1" algn="just"/>
            <a:r>
              <a:rPr lang="pt-BR" dirty="0">
                <a:ea typeface="Times New Roman" panose="02020603050405020304" pitchFamily="18" charset="0"/>
                <a:cs typeface="Arial" panose="020B0604020202020204" pitchFamily="34" charset="0"/>
              </a:rPr>
              <a:t>Escolher </a:t>
            </a:r>
            <a:r>
              <a:rPr lang="pt-BR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uma ferramenta de gerenciamento de projetos</a:t>
            </a:r>
            <a:br>
              <a:rPr lang="pt-BR" dirty="0"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pt-BR" dirty="0"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</a:t>
            </a:r>
            <a:endParaRPr lang="pt-BR" sz="2000" dirty="0">
              <a:effectLst/>
              <a:latin typeface="Verdana" panose="020B060403050404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2" algn="just"/>
            <a:r>
              <a:rPr lang="pt-BR" sz="1600" dirty="0"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Inserir a relação de atividades do seu projeto (WBS) </a:t>
            </a:r>
          </a:p>
          <a:p>
            <a:pPr lvl="2" algn="just"/>
            <a:r>
              <a:rPr lang="pt-BR" sz="1600" dirty="0">
                <a:latin typeface="Verdana" panose="020B060403050404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Realizar o gerenciamento de tempo através do cronograma com inserção de </a:t>
            </a:r>
            <a:r>
              <a:rPr lang="pt-BR" sz="1600" i="1" dirty="0">
                <a:latin typeface="Verdana" panose="020B060403050404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milestones</a:t>
            </a:r>
            <a:r>
              <a:rPr lang="pt-BR" sz="1600" dirty="0">
                <a:latin typeface="Verdana" panose="020B060403050404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para controle.</a:t>
            </a:r>
          </a:p>
          <a:p>
            <a:pPr lvl="2" algn="just"/>
            <a:endParaRPr lang="pt-BR" sz="1600" dirty="0">
              <a:latin typeface="Verdana" panose="020B060403050404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lvl="1" algn="just"/>
            <a:r>
              <a:rPr lang="pt-BR" sz="2000" dirty="0">
                <a:latin typeface="Verdana"/>
                <a:ea typeface="Times New Roman" panose="02020603050405020304" pitchFamily="18" charset="0"/>
                <a:cs typeface="Arial"/>
              </a:rPr>
              <a:t>Entrega final do ED é </a:t>
            </a:r>
            <a:r>
              <a:rPr lang="pt-BR" sz="2000">
                <a:solidFill>
                  <a:srgbClr val="FF0000"/>
                </a:solidFill>
                <a:latin typeface="Verdana"/>
                <a:ea typeface="Times New Roman" panose="02020603050405020304" pitchFamily="18" charset="0"/>
                <a:cs typeface="Arial"/>
              </a:rPr>
              <a:t>para 29/11 </a:t>
            </a:r>
            <a:r>
              <a:rPr lang="pt-BR" sz="2000" dirty="0">
                <a:latin typeface="Verdana"/>
                <a:ea typeface="Times New Roman" panose="02020603050405020304" pitchFamily="18" charset="0"/>
                <a:cs typeface="Arial"/>
              </a:rPr>
              <a:t>postado na aba Arquivos do Teams.</a:t>
            </a:r>
          </a:p>
          <a:p>
            <a:pPr lvl="1" algn="just"/>
            <a:endParaRPr lang="pt-BR" sz="1400" dirty="0">
              <a:effectLst/>
              <a:latin typeface="Verdana" panose="020B060403050404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93606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Gerenciamento de Tempo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“O gerenciamento de tempo do projeto inclui os processos necessários para realizar o término do projeto no prazo.”</a:t>
            </a:r>
          </a:p>
          <a:p>
            <a:pPr marL="0" indent="0">
              <a:buNone/>
            </a:pPr>
            <a:r>
              <a:rPr lang="pt-BR" dirty="0"/>
              <a:t>(PMBoK, 2004)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7176" y="3639684"/>
            <a:ext cx="2428316" cy="253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067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Gerenciamento de Tempo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Visa responder as questões :</a:t>
            </a:r>
          </a:p>
          <a:p>
            <a:pPr lvl="1"/>
            <a:r>
              <a:rPr lang="pt-BR" dirty="0"/>
              <a:t>Que atividades são necessárias para executar o projeto?</a:t>
            </a:r>
          </a:p>
          <a:p>
            <a:pPr lvl="1"/>
            <a:r>
              <a:rPr lang="pt-BR" dirty="0"/>
              <a:t>Qual o esforço necessário para realizar o projeto?</a:t>
            </a:r>
          </a:p>
          <a:p>
            <a:pPr lvl="1"/>
            <a:r>
              <a:rPr lang="pt-BR" dirty="0"/>
              <a:t>Quando o projeto será concluído?</a:t>
            </a:r>
          </a:p>
          <a:p>
            <a:pPr lvl="1"/>
            <a:r>
              <a:rPr lang="pt-BR" dirty="0"/>
              <a:t>Quais são os marcos do projeto?</a:t>
            </a:r>
          </a:p>
          <a:p>
            <a:pPr lvl="1"/>
            <a:endParaRPr lang="pt-BR" dirty="0"/>
          </a:p>
          <a:p>
            <a:r>
              <a:rPr lang="pt-BR" dirty="0"/>
              <a:t>Principais produtos:</a:t>
            </a:r>
          </a:p>
          <a:p>
            <a:pPr lvl="1"/>
            <a:r>
              <a:rPr lang="pt-BR" dirty="0"/>
              <a:t>Redes de atividades</a:t>
            </a:r>
          </a:p>
          <a:p>
            <a:pPr lvl="1"/>
            <a:r>
              <a:rPr lang="pt-BR" dirty="0"/>
              <a:t>Estimativas de esforço</a:t>
            </a:r>
          </a:p>
          <a:p>
            <a:pPr lvl="1"/>
            <a:r>
              <a:rPr lang="pt-BR" dirty="0"/>
              <a:t>Cronograma </a:t>
            </a:r>
          </a:p>
        </p:txBody>
      </p:sp>
    </p:spTree>
    <p:extLst>
      <p:ext uri="{BB962C8B-B14F-4D97-AF65-F5344CB8AC3E}">
        <p14:creationId xmlns:p14="http://schemas.microsoft.com/office/powerpoint/2010/main" val="4246923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Dificuldades para estimar....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5674" y="2517913"/>
            <a:ext cx="8442008" cy="2924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789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Gerenciamento de tempo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2518" y="1855392"/>
            <a:ext cx="6481481" cy="456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378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8726"/>
          </a:xfrm>
        </p:spPr>
        <p:txBody>
          <a:bodyPr/>
          <a:lstStyle/>
          <a:p>
            <a:r>
              <a:rPr lang="pt-BR" dirty="0"/>
              <a:t>Gerenciamento de tempo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Dificuldades para planejar o TEMPO em projetos de TI:</a:t>
            </a:r>
          </a:p>
          <a:p>
            <a:pPr lvl="1"/>
            <a:r>
              <a:rPr lang="pt-BR" dirty="0"/>
              <a:t>Software é inatingível – é difícil visualizar o produto final no início do projeto.</a:t>
            </a:r>
          </a:p>
          <a:p>
            <a:pPr lvl="1"/>
            <a:r>
              <a:rPr lang="pt-BR" dirty="0"/>
              <a:t>Difícil correlacionar adequadamente o escopo (às vezes muito genérico) e o tempo necessário para desenvolvimento.</a:t>
            </a:r>
          </a:p>
          <a:p>
            <a:pPr lvl="1"/>
            <a:r>
              <a:rPr lang="pt-BR" dirty="0"/>
              <a:t>Existem muitas variáveis que podem afetar a qualidade da estimativa: tecnologia utilizada, experiência da equipe, domínio de negócio, tamanho do projeto, entre outros.</a:t>
            </a:r>
          </a:p>
          <a:p>
            <a:pPr lvl="1"/>
            <a:r>
              <a:rPr lang="pt-BR" dirty="0"/>
              <a:t>As estimativas são necessárias quando temos poucos (ou quase nenhum) conhecimento sobre o assunto.</a:t>
            </a:r>
          </a:p>
          <a:p>
            <a:pPr lvl="1"/>
            <a:r>
              <a:rPr lang="pt-BR" dirty="0"/>
              <a:t>As estimativas precisam ser fáceis de obter (custo para estimar não pode ser elevado)</a:t>
            </a:r>
          </a:p>
          <a:p>
            <a:pPr lvl="1"/>
            <a:r>
              <a:rPr lang="pt-BR" dirty="0"/>
              <a:t>Ausência de dados históricos.</a:t>
            </a:r>
          </a:p>
        </p:txBody>
      </p:sp>
    </p:spTree>
    <p:extLst>
      <p:ext uri="{BB962C8B-B14F-4D97-AF65-F5344CB8AC3E}">
        <p14:creationId xmlns:p14="http://schemas.microsoft.com/office/powerpoint/2010/main" val="2957997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Estimativas em TI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Existem diversas técnicas para estimar o tempo de desenvolvimento de projetos de TI</a:t>
            </a:r>
          </a:p>
          <a:p>
            <a:r>
              <a:rPr lang="pt-BR" dirty="0"/>
              <a:t>Normalmente se estima primeiro o tamanho do projeto para depois se derivar o tempo estimado para o desenvolvimento</a:t>
            </a:r>
          </a:p>
          <a:p>
            <a:r>
              <a:rPr lang="pt-BR" dirty="0"/>
              <a:t>É comum o uso de bases históricas para melhorar a qualidade das estimativas.</a:t>
            </a:r>
          </a:p>
        </p:txBody>
      </p:sp>
    </p:spTree>
    <p:extLst>
      <p:ext uri="{BB962C8B-B14F-4D97-AF65-F5344CB8AC3E}">
        <p14:creationId xmlns:p14="http://schemas.microsoft.com/office/powerpoint/2010/main" val="3696926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Gerenciamento de tempo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Ciclos de  estimativas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567" y="2309195"/>
            <a:ext cx="8035085" cy="4518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214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Gerenciamento de tempo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Principais métodos usados na indústria:</a:t>
            </a:r>
          </a:p>
          <a:p>
            <a:pPr lvl="1"/>
            <a:r>
              <a:rPr lang="pt-BR" dirty="0"/>
              <a:t>FPA – </a:t>
            </a:r>
            <a:r>
              <a:rPr lang="pt-BR" i="1" dirty="0"/>
              <a:t>Function Points Analisys</a:t>
            </a:r>
          </a:p>
          <a:p>
            <a:pPr lvl="2"/>
            <a:r>
              <a:rPr lang="pt-BR" dirty="0"/>
              <a:t>Criada por Alan Albrecht (IBM, 1979)</a:t>
            </a:r>
          </a:p>
          <a:p>
            <a:pPr lvl="2"/>
            <a:r>
              <a:rPr lang="pt-BR" i="1" dirty="0"/>
              <a:t>International Function Point Users Group</a:t>
            </a:r>
          </a:p>
          <a:p>
            <a:pPr lvl="2"/>
            <a:r>
              <a:rPr lang="pt-BR" i="1" dirty="0"/>
              <a:t>Counting Practices Commitee</a:t>
            </a:r>
            <a:r>
              <a:rPr lang="pt-BR" dirty="0"/>
              <a:t>: determinam alterações nas práticas de mensuração usando FPA</a:t>
            </a:r>
          </a:p>
          <a:p>
            <a:pPr lvl="2"/>
            <a:r>
              <a:rPr lang="pt-BR" dirty="0"/>
              <a:t>ISO/IEC 20926 (2002)</a:t>
            </a:r>
          </a:p>
          <a:p>
            <a:pPr lvl="1"/>
            <a:r>
              <a:rPr lang="pt-BR" dirty="0"/>
              <a:t>UCP – </a:t>
            </a:r>
            <a:r>
              <a:rPr lang="pt-BR" i="1" dirty="0"/>
              <a:t>Use Case Points</a:t>
            </a:r>
          </a:p>
          <a:p>
            <a:pPr lvl="2"/>
            <a:r>
              <a:rPr lang="pt-BR" dirty="0"/>
              <a:t>1993 – Tese de Mestrado Gustav Karner na Universidade de Linkopings (Suécia)</a:t>
            </a:r>
          </a:p>
          <a:p>
            <a:pPr lvl="2"/>
            <a:r>
              <a:rPr lang="pt-BR" dirty="0"/>
              <a:t>Supervisão de Ivar Jacobson (Objectory AB)</a:t>
            </a:r>
          </a:p>
          <a:p>
            <a:pPr lvl="2"/>
            <a:r>
              <a:rPr lang="pt-BR" dirty="0"/>
              <a:t>Desenvolvido baseado na técnica de FPA</a:t>
            </a:r>
          </a:p>
          <a:p>
            <a:pPr lvl="1"/>
            <a:r>
              <a:rPr lang="pt-BR" dirty="0"/>
              <a:t>Métodos próprios</a:t>
            </a:r>
          </a:p>
        </p:txBody>
      </p:sp>
    </p:spTree>
    <p:extLst>
      <p:ext uri="{BB962C8B-B14F-4D97-AF65-F5344CB8AC3E}">
        <p14:creationId xmlns:p14="http://schemas.microsoft.com/office/powerpoint/2010/main" val="30572283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4D3224A9D5FA34480CDF2A82B2CEBD6" ma:contentTypeVersion="5" ma:contentTypeDescription="Create a new document." ma:contentTypeScope="" ma:versionID="20df73d375e4d647528312551b66d845">
  <xsd:schema xmlns:xsd="http://www.w3.org/2001/XMLSchema" xmlns:xs="http://www.w3.org/2001/XMLSchema" xmlns:p="http://schemas.microsoft.com/office/2006/metadata/properties" xmlns:ns2="065bfa9c-086b-4342-9f95-2b7c135fd06b" xmlns:ns3="c1527765-ead9-4985-ae14-255d4b687692" targetNamespace="http://schemas.microsoft.com/office/2006/metadata/properties" ma:root="true" ma:fieldsID="fad091e9c4676885df08ad9ebd322a1c" ns2:_="" ns3:_="">
    <xsd:import namespace="065bfa9c-086b-4342-9f95-2b7c135fd06b"/>
    <xsd:import namespace="c1527765-ead9-4985-ae14-255d4b68769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5bfa9c-086b-4342-9f95-2b7c135fd0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527765-ead9-4985-ae14-255d4b687692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C62545C-E3D3-4226-A039-FDADA045DDA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0EFBD2-4965-4B49-9FCA-294D24BD3234}"/>
</file>

<file path=customXml/itemProps3.xml><?xml version="1.0" encoding="utf-8"?>
<ds:datastoreItem xmlns:ds="http://schemas.openxmlformats.org/officeDocument/2006/customXml" ds:itemID="{EA4AB446-99BE-4E01-ACAF-463C4CFE7A46}"/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552</Words>
  <Application>Microsoft Office PowerPoint</Application>
  <PresentationFormat>Widescreen</PresentationFormat>
  <Paragraphs>75</Paragraphs>
  <Slides>16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17" baseType="lpstr">
      <vt:lpstr>Tema do Office</vt:lpstr>
      <vt:lpstr>Gerenciamento de Tempo PMBok</vt:lpstr>
      <vt:lpstr>Gerenciamento de Tempo</vt:lpstr>
      <vt:lpstr>Gerenciamento de Tempo</vt:lpstr>
      <vt:lpstr>Dificuldades para estimar....</vt:lpstr>
      <vt:lpstr>Gerenciamento de tempo</vt:lpstr>
      <vt:lpstr>Gerenciamento de tempo</vt:lpstr>
      <vt:lpstr>Estimativas em TI</vt:lpstr>
      <vt:lpstr>Gerenciamento de tempo</vt:lpstr>
      <vt:lpstr>Gerenciamento de tempo</vt:lpstr>
      <vt:lpstr>Gerenciamento de tempo</vt:lpstr>
      <vt:lpstr>Gerenciamento de tempo</vt:lpstr>
      <vt:lpstr>Gerenciamento de tempo</vt:lpstr>
      <vt:lpstr>Gerenciamento de tempo</vt:lpstr>
      <vt:lpstr>Gerenciamento de Tempo</vt:lpstr>
      <vt:lpstr>Links interessantes</vt:lpstr>
      <vt:lpstr>Etapa 2 Estudo Dirigido – Futuro Profissional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Gerenciamento de Tempo PMBok</dc:title>
  <dc:creator>Patricia de Bassi</dc:creator>
  <cp:lastModifiedBy>Patricia de Bassi</cp:lastModifiedBy>
  <cp:revision>9</cp:revision>
  <dcterms:created xsi:type="dcterms:W3CDTF">2020-11-23T21:57:50Z</dcterms:created>
  <dcterms:modified xsi:type="dcterms:W3CDTF">2023-11-21T01:08:42Z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0x01010064D3224A9D5FA34480CDF2A82B2CEBD6</vt:lpwstr>
  </property>
</Properties>
</file>

<file path=docProps/thumbnail.jpeg>
</file>